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34"/>
  </p:notesMasterIdLst>
  <p:sldIdLst>
    <p:sldId id="257" r:id="rId2"/>
    <p:sldId id="290" r:id="rId3"/>
    <p:sldId id="259" r:id="rId4"/>
    <p:sldId id="264" r:id="rId5"/>
    <p:sldId id="263" r:id="rId6"/>
    <p:sldId id="262" r:id="rId7"/>
    <p:sldId id="265" r:id="rId8"/>
    <p:sldId id="268" r:id="rId9"/>
    <p:sldId id="266" r:id="rId10"/>
    <p:sldId id="273" r:id="rId11"/>
    <p:sldId id="272" r:id="rId12"/>
    <p:sldId id="271" r:id="rId13"/>
    <p:sldId id="270" r:id="rId14"/>
    <p:sldId id="274" r:id="rId15"/>
    <p:sldId id="275" r:id="rId16"/>
    <p:sldId id="260" r:id="rId17"/>
    <p:sldId id="282" r:id="rId18"/>
    <p:sldId id="287" r:id="rId19"/>
    <p:sldId id="295" r:id="rId20"/>
    <p:sldId id="296" r:id="rId21"/>
    <p:sldId id="297" r:id="rId22"/>
    <p:sldId id="298" r:id="rId23"/>
    <p:sldId id="299" r:id="rId24"/>
    <p:sldId id="312" r:id="rId25"/>
    <p:sldId id="300" r:id="rId26"/>
    <p:sldId id="301" r:id="rId27"/>
    <p:sldId id="303" r:id="rId28"/>
    <p:sldId id="308" r:id="rId29"/>
    <p:sldId id="309" r:id="rId30"/>
    <p:sldId id="310" r:id="rId31"/>
    <p:sldId id="307" r:id="rId32"/>
    <p:sldId id="29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34" autoAdjust="0"/>
    <p:restoredTop sz="94636" autoAdjust="0"/>
  </p:normalViewPr>
  <p:slideViewPr>
    <p:cSldViewPr snapToGrid="0">
      <p:cViewPr varScale="1">
        <p:scale>
          <a:sx n="109" d="100"/>
          <a:sy n="109" d="100"/>
        </p:scale>
        <p:origin x="5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4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D6975-8850-4ABB-BBC2-2D2A0E20D744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EB65D-9185-45DC-B4C5-958374E19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622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EB65D-9185-45DC-B4C5-958374E196B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54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EB65D-9185-45DC-B4C5-958374E196B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05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1/14/2016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AEA8FB8-EE9E-4FF7-AA19-EAE17643645F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147335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8FB8-EE9E-4FF7-AA19-EAE176436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78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8FB8-EE9E-4FF7-AA19-EAE176436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00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8FB8-EE9E-4FF7-AA19-EAE176436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1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1/14/2016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AEA8FB8-EE9E-4FF7-AA19-EAE17643645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933027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8FB8-EE9E-4FF7-AA19-EAE176436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16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8FB8-EE9E-4FF7-AA19-EAE176436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84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8FB8-EE9E-4FF7-AA19-EAE176436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193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8FB8-EE9E-4FF7-AA19-EAE176436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34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1/14/2016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AEA8FB8-EE9E-4FF7-AA19-EAE17643645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74804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1/14/2016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AEA8FB8-EE9E-4FF7-AA19-EAE17643645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95240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1/14/2016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4AEA8FB8-EE9E-4FF7-AA19-EAE17643645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36342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mailto:Support@ServTraq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5886" y="4098797"/>
            <a:ext cx="579197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HEAP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Application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Data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Entry</a:t>
            </a: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Wizard Entry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anose="020B0502040204020203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8FB8-EE9E-4FF7-AA19-EAE17643645F}" type="slidenum">
              <a:rPr lang="en-US" smtClean="0"/>
              <a:t>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746" y="1688847"/>
            <a:ext cx="5394960" cy="228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7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13" tmFilter="0, 0; 0.125,0.2665; 0.25,0.4; 0.375,0.465; 0.5,0.5;  0.625,0.535; 0.75,0.6; 0.875,0.7335; 1,1">
                                          <p:stCondLst>
                                            <p:cond delay="91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56" tmFilter="0, 0; 0.125,0.2665; 0.25,0.4; 0.375,0.465; 0.5,0.5;  0.625,0.535; 0.75,0.6; 0.875,0.7335; 1,1">
                                          <p:stCondLst>
                                            <p:cond delay="1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25" tmFilter="0, 0; 0.125,0.2665; 0.25,0.4; 0.375,0.465; 0.5,0.5;  0.625,0.535; 0.75,0.6; 0.875,0.7335; 1,1">
                                          <p:stCondLst>
                                            <p:cond delay="227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6">
                                          <p:stCondLst>
                                            <p:cond delay="8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28" decel="50000">
                                          <p:stCondLst>
                                            <p:cond delay="92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6">
                                          <p:stCondLst>
                                            <p:cond delay="18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28" decel="50000">
                                          <p:stCondLst>
                                            <p:cond delay="184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6">
                                          <p:stCondLst>
                                            <p:cond delay="225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28" decel="50000">
                                          <p:stCondLst>
                                            <p:cond delay="229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6">
                                          <p:stCondLst>
                                            <p:cond delay="24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28" decel="50000">
                                          <p:stCondLst>
                                            <p:cond delay="25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397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673" y="1363256"/>
            <a:ext cx="6662497" cy="4996873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8FB8-EE9E-4FF7-AA19-EAE17643645F}" type="slidenum">
              <a:rPr lang="en-US" smtClean="0"/>
              <a:t>10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4192" y="2011766"/>
            <a:ext cx="4032380" cy="6558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06065" y="3816856"/>
            <a:ext cx="4586367" cy="3465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880180" y="1650795"/>
            <a:ext cx="53118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Choose a Utility Account to Pay from the options provided—</a:t>
            </a:r>
            <a:endParaRPr lang="en-US" sz="1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Electric Account Information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Service Agreement ID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Consent Share Data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Supplied Amount: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Use this field to calculate the monthly energy cost if the </a:t>
            </a:r>
            <a:r>
              <a:rPr lang="en-US" sz="12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bill number of days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is greater than 33.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Energy Cost: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Monthly Energy Cost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Total Bill: 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Total Amount Due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Pledge Date: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Use this field to log the date a pledge was made on the account.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RRP?: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Identifies if the account is on a reduced rate program.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RRP </a:t>
            </a:r>
            <a:r>
              <a:rPr lang="en-US" sz="1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Exp</a:t>
            </a:r>
            <a:r>
              <a:rPr 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Date: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PG&amp;E Bills now display the CARE Enrollment Expiration Date. Use this field to track that information.</a:t>
            </a:r>
          </a:p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6759597" y="2011766"/>
            <a:ext cx="5311820" cy="45719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6892432" y="5622037"/>
            <a:ext cx="5311820" cy="45719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929034" y="327955"/>
            <a:ext cx="10515600" cy="437308"/>
          </a:xfrm>
        </p:spPr>
        <p:txBody>
          <a:bodyPr>
            <a:noAutofit/>
          </a:bodyPr>
          <a:lstStyle/>
          <a:p>
            <a:pPr algn="ctr"/>
            <a:r>
              <a:rPr lang="en-US" sz="2400" b="1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5: Energy Costs- Electricity</a:t>
            </a:r>
            <a:endParaRPr lang="en-US" sz="2400" b="1" spc="3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99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092" y="1347366"/>
            <a:ext cx="7979681" cy="5218546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8FB8-EE9E-4FF7-AA19-EAE17643645F}" type="slidenum">
              <a:rPr lang="en-US" smtClean="0"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112993" y="2267539"/>
            <a:ext cx="40534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ServTraq will </a:t>
            </a:r>
            <a:r>
              <a:rPr lang="en-US" sz="16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skip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this step if the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utility selected for electricity is </a:t>
            </a:r>
            <a:r>
              <a:rPr lang="en-US" sz="1600" b="1" i="1" dirty="0">
                <a:solidFill>
                  <a:srgbClr val="FF0000"/>
                </a:solidFill>
              </a:rPr>
              <a:t>also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gas provider.  </a:t>
            </a:r>
          </a:p>
          <a:p>
            <a:pPr>
              <a:lnSpc>
                <a:spcPct val="150000"/>
              </a:lnSpc>
            </a:pPr>
            <a:endParaRPr lang="en-US" sz="1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If that’s not the case, you’ll need select </a:t>
            </a:r>
            <a:r>
              <a:rPr lang="en-US" sz="1600" b="1" i="1" dirty="0" smtClean="0">
                <a:solidFill>
                  <a:srgbClr val="FF0000"/>
                </a:solidFill>
              </a:rPr>
              <a:t>one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of the options available.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68874" y="2102915"/>
            <a:ext cx="4155483" cy="9595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6911966" y="2576146"/>
            <a:ext cx="1201027" cy="108145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929034" y="327955"/>
            <a:ext cx="10515600" cy="437308"/>
          </a:xfrm>
        </p:spPr>
        <p:txBody>
          <a:bodyPr>
            <a:noAutofit/>
          </a:bodyPr>
          <a:lstStyle/>
          <a:p>
            <a:pPr algn="ctr"/>
            <a:r>
              <a:rPr lang="en-US" sz="2400" b="1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5: Energy Costs- Natural Gas</a:t>
            </a:r>
            <a:endParaRPr lang="en-US" sz="2400" b="1" spc="3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78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552" b="6516"/>
          <a:stretch/>
        </p:blipFill>
        <p:spPr>
          <a:xfrm>
            <a:off x="1464391" y="2289175"/>
            <a:ext cx="8602579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8FB8-EE9E-4FF7-AA19-EAE17643645F}" type="slidenum">
              <a:rPr lang="en-US" smtClean="0"/>
              <a:t>12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623008" y="1105595"/>
            <a:ext cx="10274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If the house is </a:t>
            </a:r>
            <a:r>
              <a:rPr lang="en-US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all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electric,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ServTraq will also </a:t>
            </a:r>
            <a:r>
              <a:rPr lang="en-US" b="1" dirty="0" smtClean="0">
                <a:solidFill>
                  <a:srgbClr val="FF0000"/>
                </a:solidFill>
              </a:rPr>
              <a:t>skip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this step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If </a:t>
            </a:r>
            <a:r>
              <a:rPr lang="en-US" b="1" i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not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select an option from the following—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66118" y="2809675"/>
            <a:ext cx="4282482" cy="7336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566117" y="5705276"/>
            <a:ext cx="4282483" cy="10035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6150069" y="1911022"/>
            <a:ext cx="0" cy="7563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929034" y="327955"/>
            <a:ext cx="10515600" cy="437308"/>
          </a:xfrm>
        </p:spPr>
        <p:txBody>
          <a:bodyPr>
            <a:noAutofit/>
          </a:bodyPr>
          <a:lstStyle/>
          <a:p>
            <a:pPr algn="ctr"/>
            <a:r>
              <a:rPr lang="en-US" sz="2400" b="1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5: Energy Costs- WPO</a:t>
            </a:r>
            <a:endParaRPr lang="en-US" sz="2400" b="1" spc="3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03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5611"/>
          <a:stretch/>
        </p:blipFill>
        <p:spPr>
          <a:xfrm>
            <a:off x="1762386" y="2848598"/>
            <a:ext cx="9040451" cy="367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8FB8-EE9E-4FF7-AA19-EAE17643645F}" type="slidenum">
              <a:rPr lang="en-US" smtClean="0"/>
              <a:t>13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496195" y="1032716"/>
            <a:ext cx="91264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If you used the </a:t>
            </a:r>
            <a:r>
              <a:rPr lang="en-US" sz="16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“Summary”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entry in the household breakdown (Step 4), use the </a:t>
            </a:r>
            <a:r>
              <a:rPr lang="en-US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“</a:t>
            </a:r>
            <a:r>
              <a:rPr lang="en-US" sz="16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Summary”</a:t>
            </a:r>
            <a:r>
              <a:rPr lang="en-US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entry </a:t>
            </a:r>
            <a:r>
              <a:rPr lang="en-US" sz="1600" i="1" dirty="0" smtClean="0">
                <a:solidFill>
                  <a:srgbClr val="FF0000"/>
                </a:solidFill>
              </a:rPr>
              <a:t>here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</a:t>
            </a:r>
            <a:r>
              <a:rPr lang="en-US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Number of Household Members </a:t>
            </a:r>
            <a:r>
              <a:rPr lang="en-US" sz="16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Receiving Income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defaults to the </a:t>
            </a:r>
            <a:r>
              <a:rPr lang="en-US" sz="1600" b="1" i="1" dirty="0" smtClean="0">
                <a:solidFill>
                  <a:srgbClr val="FF0000"/>
                </a:solidFill>
              </a:rPr>
              <a:t>total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number of adults in the household. Update this field if necessary and enter the </a:t>
            </a:r>
            <a:r>
              <a:rPr lang="en-US" sz="1600" b="1" i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total monthly countable income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below.</a:t>
            </a:r>
          </a:p>
          <a:p>
            <a:endParaRPr lang="en-US" sz="1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62061" y="4526508"/>
            <a:ext cx="2638739" cy="8292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929034" y="327955"/>
            <a:ext cx="10515600" cy="437308"/>
          </a:xfrm>
        </p:spPr>
        <p:txBody>
          <a:bodyPr>
            <a:noAutofit/>
          </a:bodyPr>
          <a:lstStyle/>
          <a:p>
            <a:pPr algn="ctr"/>
            <a:r>
              <a:rPr lang="en-US" sz="2400" b="1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6: Household Income</a:t>
            </a:r>
            <a:br>
              <a:rPr lang="en-US" sz="2400" b="1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Entry</a:t>
            </a:r>
            <a:endParaRPr lang="en-US" sz="2000" b="1" spc="3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20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002" b="7940"/>
          <a:stretch/>
        </p:blipFill>
        <p:spPr>
          <a:xfrm>
            <a:off x="3037844" y="2849729"/>
            <a:ext cx="6792594" cy="3788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8FB8-EE9E-4FF7-AA19-EAE17643645F}" type="slidenum">
              <a:rPr lang="en-US" smtClean="0"/>
              <a:t>14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55914" y="1425233"/>
            <a:ext cx="11005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If you used the </a:t>
            </a:r>
            <a:r>
              <a:rPr lang="en-US" sz="1600" i="1" dirty="0" smtClean="0">
                <a:solidFill>
                  <a:srgbClr val="FF0000"/>
                </a:solidFill>
              </a:rPr>
              <a:t>“</a:t>
            </a:r>
            <a:r>
              <a:rPr lang="en-US" sz="1600" b="1" i="1" dirty="0" smtClean="0">
                <a:solidFill>
                  <a:srgbClr val="FF0000"/>
                </a:solidFill>
              </a:rPr>
              <a:t>Individual”</a:t>
            </a:r>
            <a:r>
              <a:rPr lang="en-US" sz="1600" i="1" dirty="0" smtClean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entry in the household breakdown (Step 4), use the </a:t>
            </a:r>
            <a:r>
              <a:rPr lang="en-US" sz="1600" b="1" i="1" dirty="0" smtClean="0">
                <a:solidFill>
                  <a:srgbClr val="FF0000"/>
                </a:solidFill>
              </a:rPr>
              <a:t>“Individual”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entry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here to breakdown the household income by household member. 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Click </a:t>
            </a: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Add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to create one Income entry for each household member.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79482" y="3509699"/>
            <a:ext cx="2540828" cy="3528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679482" y="4202164"/>
            <a:ext cx="749351" cy="2755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929034" y="327955"/>
            <a:ext cx="10515600" cy="437308"/>
          </a:xfrm>
        </p:spPr>
        <p:txBody>
          <a:bodyPr>
            <a:noAutofit/>
          </a:bodyPr>
          <a:lstStyle/>
          <a:p>
            <a:pPr algn="ctr"/>
            <a:r>
              <a:rPr lang="en-US" sz="2400" b="1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6: Household Income</a:t>
            </a:r>
            <a:br>
              <a:rPr lang="en-US" sz="2400" b="1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 Entry</a:t>
            </a:r>
            <a:endParaRPr lang="en-US" sz="2000" b="1" spc="3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13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857" b="5577"/>
          <a:stretch/>
        </p:blipFill>
        <p:spPr>
          <a:xfrm>
            <a:off x="1175658" y="1872278"/>
            <a:ext cx="5392152" cy="4108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8FB8-EE9E-4FF7-AA19-EAE17643645F}" type="slidenum">
              <a:rPr lang="en-US" smtClean="0"/>
              <a:t>15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940088" y="2185066"/>
            <a:ext cx="5065295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Income Recipient </a:t>
            </a:r>
            <a:r>
              <a:rPr lang="en-US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dropdown table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is composed of the household members you added in Step 4 (if you used Individual entry).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Select the </a:t>
            </a:r>
            <a:r>
              <a:rPr lang="en-US" sz="14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Income Type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400" b="1" i="1" dirty="0" smtClean="0">
                <a:solidFill>
                  <a:srgbClr val="FF0000"/>
                </a:solidFill>
              </a:rPr>
              <a:t>Pay Period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and enter the </a:t>
            </a:r>
            <a:r>
              <a:rPr lang="en-US" sz="14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Monthly (countable) Income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929034" y="327955"/>
            <a:ext cx="10515600" cy="437308"/>
          </a:xfrm>
        </p:spPr>
        <p:txBody>
          <a:bodyPr>
            <a:noAutofit/>
          </a:bodyPr>
          <a:lstStyle/>
          <a:p>
            <a:pPr algn="ctr"/>
            <a:r>
              <a:rPr lang="en-US" sz="2400" b="1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6: Household Income</a:t>
            </a:r>
            <a:br>
              <a:rPr lang="en-US" sz="2400" b="1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 Entry</a:t>
            </a:r>
            <a:endParaRPr lang="en-US" sz="2000" b="1" spc="3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27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142" y="886691"/>
            <a:ext cx="7539631" cy="5618411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8FB8-EE9E-4FF7-AA19-EAE17643645F}" type="slidenum">
              <a:rPr lang="en-US" smtClean="0"/>
              <a:t>16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96773" y="1855489"/>
            <a:ext cx="35930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Enter the </a:t>
            </a: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Program Information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 Click </a:t>
            </a: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Submit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when finished. If all the ServTraq validations are met, you will receive the </a:t>
            </a:r>
            <a:r>
              <a:rPr lang="en-US" sz="1600" b="1" i="1" dirty="0" smtClean="0">
                <a:solidFill>
                  <a:srgbClr val="FF0000"/>
                </a:solidFill>
              </a:rPr>
              <a:t>Application ID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after. 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201177" y="371498"/>
            <a:ext cx="10515600" cy="437308"/>
          </a:xfrm>
        </p:spPr>
        <p:txBody>
          <a:bodyPr>
            <a:noAutofit/>
          </a:bodyPr>
          <a:lstStyle/>
          <a:p>
            <a:pPr algn="ctr"/>
            <a:r>
              <a:rPr lang="en-US" sz="2400" b="1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7:Program/Payment</a:t>
            </a:r>
            <a:endParaRPr lang="en-US" sz="2000" b="1" spc="3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04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2302" y="2304355"/>
            <a:ext cx="6107396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8FB8-EE9E-4FF7-AA19-EAE17643645F}" type="slidenum">
              <a:rPr lang="en-US" smtClean="0"/>
              <a:t>17</a:t>
            </a:fld>
            <a:endParaRPr lang="en-US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838200" y="365126"/>
            <a:ext cx="10515600" cy="4373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000" b="1" spc="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55574" y="1101107"/>
            <a:ext cx="97598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Once the application is saved successfully, it’ll will open in </a:t>
            </a:r>
            <a:r>
              <a:rPr lang="en-US" b="1" i="1" dirty="0" smtClean="0">
                <a:solidFill>
                  <a:srgbClr val="FF0000"/>
                </a:solidFill>
              </a:rPr>
              <a:t>“Scroll”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Design. You can </a:t>
            </a:r>
            <a:r>
              <a:rPr lang="en-US" b="1" i="1" u="sng" dirty="0" smtClean="0">
                <a:solidFill>
                  <a:srgbClr val="FF0000"/>
                </a:solidFill>
              </a:rPr>
              <a:t>add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additional Energy Accounts by clicking “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Additional Energy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” from the available application sections. 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929034" y="421911"/>
            <a:ext cx="10515600" cy="437308"/>
          </a:xfrm>
        </p:spPr>
        <p:txBody>
          <a:bodyPr>
            <a:noAutofit/>
          </a:bodyPr>
          <a:lstStyle/>
          <a:p>
            <a:pPr algn="ctr"/>
            <a:r>
              <a:rPr lang="en-US" b="1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Saved Application</a:t>
            </a:r>
            <a:endParaRPr lang="en-US" b="1" spc="3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20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6248" y="2170858"/>
            <a:ext cx="6687975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8FB8-EE9E-4FF7-AA19-EAE17643645F}" type="slidenum">
              <a:rPr lang="en-US" smtClean="0"/>
              <a:t>18</a:t>
            </a:fld>
            <a:endParaRPr lang="en-US"/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3"/>
          <a:srcRect l="38401" t="26153" r="7828" b="18333"/>
          <a:stretch/>
        </p:blipFill>
        <p:spPr>
          <a:xfrm>
            <a:off x="4749280" y="4346527"/>
            <a:ext cx="5654351" cy="2183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016121" y="1295528"/>
            <a:ext cx="110234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You can </a:t>
            </a:r>
            <a:r>
              <a:rPr lang="en-US" b="1" i="1" u="sng" dirty="0">
                <a:solidFill>
                  <a:srgbClr val="FF0000"/>
                </a:solidFill>
              </a:rPr>
              <a:t>add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additional Energy Accounts by clicking “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Additional Energy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” from the available application sections. 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1270061" y="243312"/>
            <a:ext cx="10515600" cy="437308"/>
          </a:xfrm>
        </p:spPr>
        <p:txBody>
          <a:bodyPr>
            <a:noAutofit/>
          </a:bodyPr>
          <a:lstStyle/>
          <a:p>
            <a:pPr algn="ctr"/>
            <a:r>
              <a:rPr lang="en-US" b="1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Energy Accounts</a:t>
            </a:r>
            <a:endParaRPr lang="en-US" b="1" spc="3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15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2688" y="402771"/>
            <a:ext cx="9601200" cy="14859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 Assistance Related Sections	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8FB8-EE9E-4FF7-AA19-EAE17643645F}" type="slidenum">
              <a:rPr lang="en-US" smtClean="0"/>
              <a:t>19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733" y="2181725"/>
            <a:ext cx="3108960" cy="3978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458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095" y="821845"/>
            <a:ext cx="10325957" cy="5933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4348065" y="4838683"/>
            <a:ext cx="2791536" cy="2371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933943" y="3527372"/>
            <a:ext cx="3135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Try the </a:t>
            </a:r>
            <a:r>
              <a:rPr lang="en-US" b="1" dirty="0" smtClean="0">
                <a:solidFill>
                  <a:srgbClr val="FF0000"/>
                </a:solidFill>
              </a:rPr>
              <a:t>HEAP Application Wizard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Entry Design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7063274" y="4450702"/>
            <a:ext cx="1446244" cy="5065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8FB8-EE9E-4FF7-AA19-EAE17643645F}" type="slidenum">
              <a:rPr lang="en-US" smtClean="0"/>
              <a:t>2</a:t>
            </a:fld>
            <a:endParaRPr lang="en-US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927095" y="229976"/>
            <a:ext cx="10515600" cy="437308"/>
          </a:xfrm>
        </p:spPr>
        <p:txBody>
          <a:bodyPr>
            <a:noAutofit/>
          </a:bodyPr>
          <a:lstStyle/>
          <a:p>
            <a:pPr algn="ctr"/>
            <a:r>
              <a:rPr lang="en-US" sz="3200" b="1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HEAP Application Wizard Entry</a:t>
            </a:r>
            <a:endParaRPr lang="en-US" sz="3200" b="1" spc="3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2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7828" y="183319"/>
            <a:ext cx="9601200" cy="14859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Referrals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750207" y="5163661"/>
            <a:ext cx="7151915" cy="155856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8FB8-EE9E-4FF7-AA19-EAE17643645F}" type="slidenum">
              <a:rPr lang="en-US" smtClean="0"/>
              <a:t>20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070099" y="1469828"/>
            <a:ext cx="4426856" cy="3537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Oval 7"/>
          <p:cNvSpPr/>
          <p:nvPr/>
        </p:nvSpPr>
        <p:spPr>
          <a:xfrm>
            <a:off x="3107870" y="2993571"/>
            <a:ext cx="2623457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099226" y="2193352"/>
            <a:ext cx="452845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Referral Entry Options:</a:t>
            </a:r>
          </a:p>
          <a:p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Enter Referral Agency information  in the </a:t>
            </a:r>
            <a:r>
              <a:rPr lang="en-US" sz="1600" b="1" dirty="0" smtClean="0"/>
              <a:t>Program/Payment </a:t>
            </a:r>
            <a:r>
              <a:rPr lang="en-US" sz="1600" dirty="0" smtClean="0"/>
              <a:t>section.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i="1" dirty="0" smtClean="0"/>
              <a:t>Manually </a:t>
            </a:r>
            <a:r>
              <a:rPr lang="en-US" sz="1600" dirty="0" smtClean="0"/>
              <a:t>entered after saving the application in the referral section.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1223837" y="954419"/>
            <a:ext cx="8576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b="1" i="1" dirty="0" smtClean="0"/>
              <a:t>Referral</a:t>
            </a:r>
            <a:r>
              <a:rPr lang="en-US" dirty="0" smtClean="0"/>
              <a:t> section is used to track applications referred from a </a:t>
            </a:r>
            <a:r>
              <a:rPr lang="en-US" b="1" i="1" dirty="0" smtClean="0">
                <a:solidFill>
                  <a:srgbClr val="FF0000"/>
                </a:solidFill>
              </a:rPr>
              <a:t>partner organization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73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26571"/>
            <a:ext cx="9601200" cy="14859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Rejections</a:t>
            </a:r>
            <a:b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8FB8-EE9E-4FF7-AA19-EAE17643645F}" type="slidenum">
              <a:rPr lang="en-US" smtClean="0"/>
              <a:t>21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1947" y="2656105"/>
            <a:ext cx="9601200" cy="15501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786" y="3472543"/>
            <a:ext cx="3788228" cy="92958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210800" y="3697951"/>
            <a:ext cx="348342" cy="2971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4781890"/>
            <a:ext cx="9881895" cy="8733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19199" y="1211852"/>
            <a:ext cx="10417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b="1" i="1" dirty="0" smtClean="0">
                <a:solidFill>
                  <a:srgbClr val="FF0000"/>
                </a:solidFill>
              </a:rPr>
              <a:t>Rejection</a:t>
            </a:r>
            <a:r>
              <a:rPr lang="en-US" dirty="0" smtClean="0"/>
              <a:t> section is used to track </a:t>
            </a:r>
            <a:r>
              <a:rPr lang="en-US" dirty="0"/>
              <a:t>and </a:t>
            </a:r>
            <a:r>
              <a:rPr lang="en-US" dirty="0" smtClean="0"/>
              <a:t>clear rejected Payment Assistance Applications in </a:t>
            </a:r>
            <a:r>
              <a:rPr lang="en-US" b="1" i="1" dirty="0" smtClean="0"/>
              <a:t>CORE</a:t>
            </a:r>
            <a:r>
              <a:rPr lang="en-US" dirty="0" smtClean="0"/>
              <a:t>. Manual entry is </a:t>
            </a:r>
            <a:r>
              <a:rPr lang="en-US" b="1" dirty="0" smtClean="0"/>
              <a:t>required.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88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0972" y="314211"/>
            <a:ext cx="9601200" cy="14859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Notes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2735" y="2036882"/>
            <a:ext cx="9941694" cy="114174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8FB8-EE9E-4FF7-AA19-EAE17643645F}" type="slidenum">
              <a:rPr lang="en-US" smtClean="0"/>
              <a:t>22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59570" y="1487156"/>
            <a:ext cx="7113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b="1" i="1" dirty="0" smtClean="0">
                <a:solidFill>
                  <a:srgbClr val="FF0000"/>
                </a:solidFill>
              </a:rPr>
              <a:t>Notes</a:t>
            </a:r>
            <a:r>
              <a:rPr lang="en-US" dirty="0" smtClean="0"/>
              <a:t> section allows </a:t>
            </a:r>
            <a:r>
              <a:rPr lang="en-US" b="1" i="1" dirty="0" smtClean="0"/>
              <a:t>additional</a:t>
            </a:r>
            <a:r>
              <a:rPr lang="en-US" dirty="0" smtClean="0"/>
              <a:t> space for miscellaneous comments.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914" y="3493866"/>
            <a:ext cx="2612572" cy="282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01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8" y="135873"/>
            <a:ext cx="9601200" cy="14859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Commitments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0661" y="2175102"/>
            <a:ext cx="9363075" cy="24479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8FB8-EE9E-4FF7-AA19-EAE17643645F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424" y="4833257"/>
            <a:ext cx="9353550" cy="1066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90661" y="1075257"/>
            <a:ext cx="9218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Commitment section is </a:t>
            </a:r>
            <a:r>
              <a:rPr lang="en-US" dirty="0"/>
              <a:t>u</a:t>
            </a:r>
            <a:r>
              <a:rPr lang="en-US" dirty="0" smtClean="0"/>
              <a:t>sed to log information about a pledge placed on a customer’s account. By logging a commitment, the customer’s information is sent to the </a:t>
            </a:r>
            <a:r>
              <a:rPr lang="en-US" b="1" i="1" dirty="0" smtClean="0">
                <a:solidFill>
                  <a:srgbClr val="C00000"/>
                </a:solidFill>
              </a:rPr>
              <a:t>Commitment Report. </a:t>
            </a:r>
            <a:endParaRPr lang="en-US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25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3023" y="47845"/>
            <a:ext cx="9601200" cy="14859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Commitment Report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8FB8-EE9E-4FF7-AA19-EAE17643645F}" type="slidenum">
              <a:rPr lang="en-US" smtClean="0"/>
              <a:t>24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b="61309"/>
          <a:stretch/>
        </p:blipFill>
        <p:spPr>
          <a:xfrm>
            <a:off x="2835977" y="2472530"/>
            <a:ext cx="6636759" cy="3209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028204" y="951222"/>
            <a:ext cx="10863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b="1" i="1" dirty="0" smtClean="0">
                <a:solidFill>
                  <a:srgbClr val="FF0000"/>
                </a:solidFill>
              </a:rPr>
              <a:t>Commitment Report </a:t>
            </a:r>
            <a:r>
              <a:rPr lang="en-US" dirty="0" smtClean="0"/>
              <a:t>is used to track </a:t>
            </a:r>
            <a:r>
              <a:rPr lang="en-US" b="1" i="1" dirty="0" smtClean="0"/>
              <a:t>commitments/pledges</a:t>
            </a:r>
            <a:r>
              <a:rPr lang="en-US" dirty="0" smtClean="0"/>
              <a:t> placed on customers accounts. This report can be made available to the corresponding utility company to streamline the process. </a:t>
            </a:r>
          </a:p>
          <a:p>
            <a:endParaRPr lang="en-US" i="1" dirty="0"/>
          </a:p>
          <a:p>
            <a:r>
              <a:rPr lang="en-US" i="1" dirty="0" smtClean="0"/>
              <a:t>(Note: These are options available, but not </a:t>
            </a:r>
            <a:r>
              <a:rPr lang="en-US" b="1" i="1" u="sng" dirty="0" smtClean="0">
                <a:solidFill>
                  <a:srgbClr val="FF0000"/>
                </a:solidFill>
              </a:rPr>
              <a:t>all </a:t>
            </a:r>
            <a:r>
              <a:rPr lang="en-US" i="1" dirty="0" smtClean="0"/>
              <a:t>utility companies accept all methods.)</a:t>
            </a:r>
            <a:endParaRPr lang="en-US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641566" y="6453386"/>
            <a:ext cx="10550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View/Print Report click on </a:t>
            </a:r>
            <a:r>
              <a:rPr lang="en-US" b="1" dirty="0" smtClean="0"/>
              <a:t>Reports</a:t>
            </a:r>
            <a:r>
              <a:rPr lang="en-US" dirty="0" smtClean="0"/>
              <a:t>&gt;</a:t>
            </a:r>
            <a:r>
              <a:rPr lang="en-US" b="1" dirty="0" smtClean="0"/>
              <a:t>Daily</a:t>
            </a:r>
            <a:r>
              <a:rPr lang="en-US" dirty="0" smtClean="0"/>
              <a:t> </a:t>
            </a:r>
            <a:r>
              <a:rPr lang="en-US" b="1" dirty="0" smtClean="0"/>
              <a:t>Reports</a:t>
            </a:r>
            <a:r>
              <a:rPr lang="en-US" dirty="0" smtClean="0"/>
              <a:t>&gt; </a:t>
            </a:r>
            <a:r>
              <a:rPr lang="en-US" b="1" dirty="0" smtClean="0"/>
              <a:t>Commitments to Send to Utility.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3385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8943" y="501817"/>
            <a:ext cx="9601200" cy="14859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Recertification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2729" y="2805376"/>
            <a:ext cx="9601200" cy="17390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8FB8-EE9E-4FF7-AA19-EAE17643645F}" type="slidenum">
              <a:rPr lang="en-US" smtClean="0"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01487" y="1457505"/>
            <a:ext cx="10983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Eligibility for WX Services is derived from a HEAP application, use the </a:t>
            </a:r>
            <a:r>
              <a:rPr lang="en-US" b="1" i="1" dirty="0" smtClean="0"/>
              <a:t>Recertification </a:t>
            </a:r>
            <a:r>
              <a:rPr lang="en-US" dirty="0" smtClean="0"/>
              <a:t>section to log the eligibility recertification date. The 120 day count from Certification to Assessment date will </a:t>
            </a:r>
            <a:r>
              <a:rPr lang="en-US" b="1" i="1" u="sng" dirty="0" smtClean="0">
                <a:solidFill>
                  <a:srgbClr val="FF0000"/>
                </a:solidFill>
              </a:rPr>
              <a:t>restart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to the date entered.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83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86443"/>
            <a:ext cx="9601200" cy="14859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Files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8FB8-EE9E-4FF7-AA19-EAE17643645F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71600" y="1256870"/>
            <a:ext cx="10025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b="1" i="1" dirty="0" smtClean="0">
                <a:solidFill>
                  <a:srgbClr val="FF0000"/>
                </a:solidFill>
              </a:rPr>
              <a:t>Files</a:t>
            </a:r>
            <a:r>
              <a:rPr lang="en-US" i="1" dirty="0" smtClean="0"/>
              <a:t> </a:t>
            </a:r>
            <a:r>
              <a:rPr lang="en-US" dirty="0" smtClean="0"/>
              <a:t>section allows users to </a:t>
            </a:r>
            <a:r>
              <a:rPr lang="en-US" b="1" dirty="0" smtClean="0"/>
              <a:t>upload</a:t>
            </a:r>
            <a:r>
              <a:rPr lang="en-US" dirty="0" smtClean="0"/>
              <a:t> and </a:t>
            </a:r>
            <a:r>
              <a:rPr lang="en-US" b="1" dirty="0" smtClean="0"/>
              <a:t>attach</a:t>
            </a:r>
            <a:r>
              <a:rPr lang="en-US" dirty="0" smtClean="0"/>
              <a:t> documents to Payment </a:t>
            </a:r>
            <a:r>
              <a:rPr lang="en-US" dirty="0"/>
              <a:t>A</a:t>
            </a:r>
            <a:r>
              <a:rPr lang="en-US" dirty="0" smtClean="0"/>
              <a:t>ssistance </a:t>
            </a:r>
            <a:r>
              <a:rPr lang="en-US" dirty="0"/>
              <a:t>A</a:t>
            </a:r>
            <a:r>
              <a:rPr lang="en-US" dirty="0" smtClean="0"/>
              <a:t>pplication that  have been </a:t>
            </a:r>
            <a:r>
              <a:rPr lang="en-US" u="sng" dirty="0" smtClean="0"/>
              <a:t>entered</a:t>
            </a:r>
            <a:r>
              <a:rPr lang="en-US" dirty="0" smtClean="0"/>
              <a:t> and </a:t>
            </a:r>
            <a:r>
              <a:rPr lang="en-US" u="sng" dirty="0" smtClean="0"/>
              <a:t>saved</a:t>
            </a:r>
            <a:r>
              <a:rPr lang="en-US" dirty="0" smtClean="0"/>
              <a:t> in ServTraq.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473240"/>
            <a:ext cx="10408673" cy="1120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3769895" y="2566737"/>
            <a:ext cx="288758" cy="3529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349" y="3211178"/>
            <a:ext cx="6524625" cy="14382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95969" y="5387391"/>
            <a:ext cx="8752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Note:</a:t>
            </a:r>
            <a:r>
              <a:rPr lang="en-US" i="1" dirty="0" smtClean="0"/>
              <a:t> You can create </a:t>
            </a:r>
            <a:r>
              <a:rPr lang="en-US" b="1" i="1" dirty="0" smtClean="0">
                <a:solidFill>
                  <a:srgbClr val="FF0000"/>
                </a:solidFill>
              </a:rPr>
              <a:t>specific folders </a:t>
            </a:r>
            <a:r>
              <a:rPr lang="en-US" i="1" dirty="0" smtClean="0"/>
              <a:t>to upload documents by clicking on the </a:t>
            </a:r>
            <a:r>
              <a:rPr lang="en-US" b="1" i="1" dirty="0" smtClean="0"/>
              <a:t>folder</a:t>
            </a:r>
            <a:r>
              <a:rPr lang="en-US" i="1" dirty="0" smtClean="0"/>
              <a:t> icon.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3846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11290" y="5518449"/>
            <a:ext cx="1596292" cy="404614"/>
          </a:xfrm>
        </p:spPr>
        <p:txBody>
          <a:bodyPr/>
          <a:lstStyle/>
          <a:p>
            <a:fld id="{4AEA8FB8-EE9E-4FF7-AA19-EAE17643645F}" type="slidenum">
              <a:rPr lang="en-US" smtClean="0"/>
              <a:t>27</a:t>
            </a:fld>
            <a:endParaRPr lang="en-US"/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318949"/>
              </p:ext>
            </p:extLst>
          </p:nvPr>
        </p:nvGraphicFramePr>
        <p:xfrm>
          <a:off x="6624670" y="1748758"/>
          <a:ext cx="5326301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1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5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940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Symbol Icon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3" algn="l">
                        <a:lnSpc>
                          <a:spcPct val="150000"/>
                        </a:lnSpc>
                      </a:pPr>
                      <a:r>
                        <a:rPr lang="en-US" sz="1400" dirty="0" smtClean="0"/>
                        <a:t>Meaning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00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i="1" dirty="0" smtClean="0"/>
                        <a:t>Rename</a:t>
                      </a:r>
                      <a:r>
                        <a:rPr lang="en-US" sz="1400" i="1" dirty="0" smtClean="0"/>
                        <a:t> </a:t>
                      </a:r>
                      <a:r>
                        <a:rPr lang="en-US" sz="1400" dirty="0" smtClean="0"/>
                        <a:t>the</a:t>
                      </a:r>
                      <a:r>
                        <a:rPr lang="en-US" sz="1400" baseline="0" dirty="0" smtClean="0"/>
                        <a:t> document uploaded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00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i="1" dirty="0" smtClean="0"/>
                        <a:t>Move</a:t>
                      </a:r>
                      <a:r>
                        <a:rPr lang="en-US" sz="1400" dirty="0" smtClean="0"/>
                        <a:t> – the document</a:t>
                      </a:r>
                      <a:r>
                        <a:rPr lang="en-US" sz="1400" baseline="0" dirty="0" smtClean="0"/>
                        <a:t> to another folder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403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i="1" dirty="0" smtClean="0"/>
                        <a:t>Copy</a:t>
                      </a:r>
                      <a:r>
                        <a:rPr lang="en-US" sz="1400" dirty="0" smtClean="0"/>
                        <a:t> – make</a:t>
                      </a:r>
                      <a:r>
                        <a:rPr lang="en-US" sz="1400" baseline="0" dirty="0" smtClean="0"/>
                        <a:t> a copy of the document uploaded and save it into another folder.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00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i="1" dirty="0" smtClean="0"/>
                        <a:t>Delete</a:t>
                      </a:r>
                      <a:r>
                        <a:rPr lang="en-US" sz="1400" dirty="0" smtClean="0"/>
                        <a:t> the document upload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00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i="1" dirty="0" smtClean="0"/>
                        <a:t>Refresh</a:t>
                      </a:r>
                      <a:r>
                        <a:rPr lang="en-US" sz="1400" i="1" dirty="0" smtClean="0"/>
                        <a:t> </a:t>
                      </a:r>
                      <a:r>
                        <a:rPr lang="en-US" sz="1400" i="0" dirty="0" smtClean="0"/>
                        <a:t>page</a:t>
                      </a:r>
                      <a:endParaRPr lang="en-US" sz="140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00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i="1" dirty="0" smtClean="0"/>
                        <a:t>Download</a:t>
                      </a:r>
                      <a:r>
                        <a:rPr lang="en-US" sz="1400" baseline="0" dirty="0" smtClean="0"/>
                        <a:t> documents uploaded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00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i="1" dirty="0" smtClean="0"/>
                        <a:t>Detail</a:t>
                      </a:r>
                      <a:r>
                        <a:rPr lang="en-US" sz="1400" i="1" dirty="0" smtClean="0"/>
                        <a:t> </a:t>
                      </a:r>
                      <a:r>
                        <a:rPr lang="en-US" sz="1400" b="1" i="1" dirty="0" smtClean="0"/>
                        <a:t>View</a:t>
                      </a:r>
                      <a:r>
                        <a:rPr lang="en-US" sz="1400" i="1" dirty="0" smtClean="0"/>
                        <a:t> </a:t>
                      </a:r>
                      <a:r>
                        <a:rPr lang="en-US" sz="1400" dirty="0" smtClean="0"/>
                        <a:t>or </a:t>
                      </a:r>
                      <a:r>
                        <a:rPr lang="en-US" sz="1400" b="1" i="1" dirty="0" smtClean="0"/>
                        <a:t>Thumbnail</a:t>
                      </a:r>
                      <a:r>
                        <a:rPr lang="en-US" sz="1400" i="1" dirty="0" smtClean="0"/>
                        <a:t> </a:t>
                      </a:r>
                      <a:r>
                        <a:rPr lang="en-US" sz="1400" b="1" i="1" dirty="0" smtClean="0"/>
                        <a:t>View</a:t>
                      </a:r>
                      <a:r>
                        <a:rPr lang="en-US" sz="1400" i="1" dirty="0" smtClean="0"/>
                        <a:t> </a:t>
                      </a:r>
                      <a:r>
                        <a:rPr lang="en-US" sz="1400" i="0" dirty="0" smtClean="0"/>
                        <a:t>of documents</a:t>
                      </a:r>
                      <a:r>
                        <a:rPr lang="en-US" sz="1400" i="0" baseline="0" dirty="0" smtClean="0"/>
                        <a:t> uploaded</a:t>
                      </a:r>
                      <a:endParaRPr lang="en-US" sz="140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840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i="1" dirty="0" smtClean="0"/>
                        <a:t>Exit</a:t>
                      </a:r>
                      <a:r>
                        <a:rPr lang="en-US" sz="1400" dirty="0" smtClean="0"/>
                        <a:t> File</a:t>
                      </a:r>
                      <a:r>
                        <a:rPr lang="en-US" sz="1400" baseline="0" dirty="0" smtClean="0"/>
                        <a:t> Manager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6606" y="2276002"/>
            <a:ext cx="201381" cy="25359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64307">
            <a:off x="6924835" y="2576887"/>
            <a:ext cx="270606" cy="27060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2288" y="3001344"/>
            <a:ext cx="266208" cy="31740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5237" y="3414688"/>
            <a:ext cx="220309" cy="31006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2625" y="3738599"/>
            <a:ext cx="213521" cy="20759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3000" y="4020252"/>
            <a:ext cx="165803" cy="24870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69943" y="4380464"/>
            <a:ext cx="380389" cy="19698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2535" y="4638695"/>
            <a:ext cx="509522" cy="246269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5152792" y="89846"/>
            <a:ext cx="14718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Files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3926" y="1686005"/>
            <a:ext cx="5708107" cy="391914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673889" y="5388804"/>
            <a:ext cx="1828144" cy="2163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66932" y="5762407"/>
            <a:ext cx="66454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To Upload Files</a:t>
            </a:r>
            <a:r>
              <a:rPr lang="en-US" sz="2000" u="sng" dirty="0" smtClean="0"/>
              <a:t>:</a:t>
            </a:r>
            <a:endParaRPr lang="en-US" dirty="0" smtClean="0"/>
          </a:p>
          <a:p>
            <a:r>
              <a:rPr lang="en-US" sz="1600" b="1" i="1" dirty="0" smtClean="0">
                <a:solidFill>
                  <a:srgbClr val="FF0000"/>
                </a:solidFill>
              </a:rPr>
              <a:t>Select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the folder to upload </a:t>
            </a:r>
            <a:r>
              <a:rPr lang="en-US" sz="1600" dirty="0" smtClean="0"/>
              <a:t>file. Click </a:t>
            </a:r>
            <a:r>
              <a:rPr lang="en-US" sz="1600" dirty="0" smtClean="0"/>
              <a:t>the </a:t>
            </a:r>
            <a:r>
              <a:rPr lang="en-US" sz="1600" b="1" i="1" dirty="0" smtClean="0">
                <a:solidFill>
                  <a:srgbClr val="FF0000"/>
                </a:solidFill>
              </a:rPr>
              <a:t>Browse</a:t>
            </a:r>
            <a:r>
              <a:rPr lang="en-US" sz="1600" dirty="0" smtClean="0"/>
              <a:t> button and select file to </a:t>
            </a:r>
            <a:r>
              <a:rPr lang="en-US" sz="1600" dirty="0" smtClean="0"/>
              <a:t>upload. Click </a:t>
            </a:r>
            <a:r>
              <a:rPr lang="en-US" sz="1600" b="1" i="1" dirty="0" smtClean="0">
                <a:solidFill>
                  <a:srgbClr val="FF0000"/>
                </a:solidFill>
              </a:rPr>
              <a:t>Upload</a:t>
            </a:r>
            <a:r>
              <a:rPr lang="en-US" sz="1600" i="1" dirty="0" smtClean="0"/>
              <a:t> </a:t>
            </a:r>
            <a:r>
              <a:rPr lang="en-US" sz="1600" dirty="0" smtClean="0"/>
              <a:t>to save in ServTraq.</a:t>
            </a:r>
            <a:endParaRPr lang="en-US" sz="1600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734235" y="5496977"/>
            <a:ext cx="1939654" cy="42608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94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14114"/>
            <a:ext cx="9601200" cy="743829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WPO Payment Request 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8FB8-EE9E-4FF7-AA19-EAE17643645F}" type="slidenum">
              <a:rPr lang="en-US" smtClean="0"/>
              <a:t>28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774" y="2434317"/>
            <a:ext cx="9344025" cy="37528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568542" y="2340428"/>
            <a:ext cx="1404257" cy="3810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754909" y="1219200"/>
            <a:ext cx="9023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ServTraq offers user the ability to create </a:t>
            </a:r>
            <a:r>
              <a:rPr lang="en-US" b="1" i="1" dirty="0" smtClean="0"/>
              <a:t>WPO Payment Request </a:t>
            </a:r>
            <a:r>
              <a:rPr lang="en-US" dirty="0" smtClean="0"/>
              <a:t>right from the application, which </a:t>
            </a:r>
            <a:r>
              <a:rPr lang="en-US" b="1" i="1" dirty="0" smtClean="0">
                <a:solidFill>
                  <a:srgbClr val="FF0000"/>
                </a:solidFill>
              </a:rPr>
              <a:t>formalizes </a:t>
            </a:r>
            <a:r>
              <a:rPr lang="en-US" dirty="0" smtClean="0"/>
              <a:t>the Fiscal request for payment.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6131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7828" y="214114"/>
            <a:ext cx="9601200" cy="711172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WPO Payment Request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8FB8-EE9E-4FF7-AA19-EAE17643645F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6" y="1923472"/>
            <a:ext cx="7859486" cy="46260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1242" y="1162810"/>
            <a:ext cx="9614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Start by clicking on the </a:t>
            </a:r>
            <a:r>
              <a:rPr lang="en-US" b="1" i="1" dirty="0" smtClean="0">
                <a:solidFill>
                  <a:srgbClr val="FF0000"/>
                </a:solidFill>
              </a:rPr>
              <a:t>Payment Request </a:t>
            </a:r>
            <a:r>
              <a:rPr lang="en-US" dirty="0" smtClean="0"/>
              <a:t>button&gt; a small window appears enter the </a:t>
            </a:r>
            <a:r>
              <a:rPr lang="en-US" b="1" i="1" u="sng" dirty="0" smtClean="0"/>
              <a:t>Fund</a:t>
            </a:r>
            <a:r>
              <a:rPr lang="en-US" u="sng" dirty="0" smtClean="0"/>
              <a:t> </a:t>
            </a:r>
            <a:r>
              <a:rPr lang="en-US" dirty="0" smtClean="0"/>
              <a:t>and </a:t>
            </a:r>
            <a:r>
              <a:rPr lang="en-US" b="1" i="1" u="sng" dirty="0" smtClean="0"/>
              <a:t>Account</a:t>
            </a:r>
            <a:r>
              <a:rPr lang="en-US" dirty="0" smtClean="0"/>
              <a:t> you want to use (Typically, these are provided by </a:t>
            </a:r>
            <a:r>
              <a:rPr lang="en-US" dirty="0" smtClean="0">
                <a:solidFill>
                  <a:srgbClr val="FF0000"/>
                </a:solidFill>
              </a:rPr>
              <a:t>Accounting</a:t>
            </a:r>
            <a:r>
              <a:rPr lang="en-US" dirty="0" smtClean="0"/>
              <a:t>)&gt; click </a:t>
            </a:r>
            <a:r>
              <a:rPr lang="en-US" b="1" i="1" dirty="0" smtClean="0"/>
              <a:t>Submit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05057" y="1814505"/>
            <a:ext cx="1197429" cy="3244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6183085" y="5442857"/>
            <a:ext cx="337457" cy="7511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831770" y="4942114"/>
            <a:ext cx="44631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712025" y="5159829"/>
            <a:ext cx="381001" cy="326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304312" y="4673806"/>
            <a:ext cx="3254828" cy="124802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u="sng" dirty="0"/>
              <a:t>IMPORTANT!!!!!!</a:t>
            </a:r>
          </a:p>
          <a:p>
            <a:r>
              <a:rPr lang="en-US" dirty="0"/>
              <a:t>One time option! Make sure </a:t>
            </a:r>
            <a:r>
              <a:rPr lang="en-US" dirty="0" smtClean="0"/>
              <a:t>all  information </a:t>
            </a:r>
            <a:r>
              <a:rPr lang="en-US" dirty="0"/>
              <a:t>is correct before clicking </a:t>
            </a:r>
            <a:r>
              <a:rPr lang="en-US" b="1" dirty="0" smtClean="0"/>
              <a:t>Submit.</a:t>
            </a:r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>
            <a:off x="7293426" y="4659084"/>
            <a:ext cx="3265714" cy="124097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2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3431" y="979716"/>
            <a:ext cx="9731830" cy="5646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8FB8-EE9E-4FF7-AA19-EAE17643645F}" type="slidenum">
              <a:rPr lang="en-US" smtClean="0"/>
              <a:t>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59897" y="5424719"/>
            <a:ext cx="3584509" cy="2838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826829" y="5267436"/>
            <a:ext cx="28940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Start collecting e-mail addresses for a more efficient way of complying with the CSD 15 Day Written Notification requirement. 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57530" y="4100217"/>
            <a:ext cx="3584509" cy="2838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002762" y="5424719"/>
            <a:ext cx="2894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Julie@ServTraq.com 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8242039" y="4011295"/>
            <a:ext cx="2673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If you receive a “Phone Duplicate” Message in ServTraq check this box!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955086" y="310130"/>
            <a:ext cx="10515600" cy="4373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1:Customer Information</a:t>
            </a:r>
            <a:endParaRPr lang="en-US" sz="2400" b="1" spc="3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51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2715" y="169650"/>
            <a:ext cx="9144000" cy="78829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WPO Payment Request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8FB8-EE9E-4FF7-AA19-EAE17643645F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780" y="1411070"/>
            <a:ext cx="5182961" cy="5153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756680" y="943767"/>
            <a:ext cx="325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of a </a:t>
            </a:r>
            <a:r>
              <a:rPr lang="en-US" b="1" i="1" u="sng" dirty="0" smtClean="0"/>
              <a:t>Payment Request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11654" y="2221459"/>
            <a:ext cx="41494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Payment Request generates with the information entered during Payment Assistance Data Entry.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Invoice # </a:t>
            </a:r>
            <a:r>
              <a:rPr lang="en-US" dirty="0" smtClean="0"/>
              <a:t>equals the </a:t>
            </a:r>
            <a:r>
              <a:rPr lang="en-US" b="1" i="1" u="sng" dirty="0" smtClean="0">
                <a:solidFill>
                  <a:srgbClr val="FF0000"/>
                </a:solidFill>
              </a:rPr>
              <a:t>Application ID Number/ACC</a:t>
            </a:r>
            <a:r>
              <a:rPr lang="en-US" u="sng" dirty="0" smtClean="0">
                <a:solidFill>
                  <a:srgbClr val="FF0000"/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Invoice Total &amp; </a:t>
            </a:r>
            <a:r>
              <a:rPr lang="en-US" i="1" dirty="0" err="1" smtClean="0"/>
              <a:t>Pmt</a:t>
            </a:r>
            <a:r>
              <a:rPr lang="en-US" i="1" dirty="0" smtClean="0"/>
              <a:t> Request Total </a:t>
            </a:r>
            <a:r>
              <a:rPr lang="en-US" dirty="0" smtClean="0"/>
              <a:t>equals the </a:t>
            </a:r>
            <a:r>
              <a:rPr lang="en-US" b="1" i="1" u="sng" dirty="0">
                <a:solidFill>
                  <a:srgbClr val="FF0000"/>
                </a:solidFill>
              </a:rPr>
              <a:t>A</a:t>
            </a:r>
            <a:r>
              <a:rPr lang="en-US" b="1" i="1" u="sng" dirty="0" smtClean="0">
                <a:solidFill>
                  <a:srgbClr val="FF0000"/>
                </a:solidFill>
              </a:rPr>
              <a:t>warded Amount</a:t>
            </a:r>
            <a:r>
              <a:rPr lang="en-US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Vendor Information</a:t>
            </a:r>
            <a:r>
              <a:rPr lang="en-US" dirty="0" smtClean="0"/>
              <a:t> populates as selected </a:t>
            </a:r>
            <a:r>
              <a:rPr lang="en-US" dirty="0" smtClean="0">
                <a:solidFill>
                  <a:srgbClr val="FF0000"/>
                </a:solidFill>
              </a:rPr>
              <a:t>during</a:t>
            </a:r>
            <a:r>
              <a:rPr lang="en-US" dirty="0" smtClean="0"/>
              <a:t> data entering.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53942" y="4798113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9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7828" y="174171"/>
            <a:ext cx="9601200" cy="14859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CSD 43 Form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8FB8-EE9E-4FF7-AA19-EAE17643645F}" type="slidenum">
              <a:rPr lang="en-US" smtClean="0"/>
              <a:t>31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49416" y="6268720"/>
            <a:ext cx="9742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Click on </a:t>
            </a:r>
            <a:r>
              <a:rPr lang="en-US" b="1" i="1" dirty="0"/>
              <a:t>Application Details</a:t>
            </a:r>
            <a:r>
              <a:rPr lang="en-US" dirty="0"/>
              <a:t>&gt; Select the from the </a:t>
            </a:r>
            <a:r>
              <a:rPr lang="en-US" i="1" dirty="0" smtClean="0"/>
              <a:t>PDF </a:t>
            </a:r>
            <a:r>
              <a:rPr lang="en-US" dirty="0" smtClean="0"/>
              <a:t>or </a:t>
            </a:r>
            <a:r>
              <a:rPr lang="en-US" i="1" dirty="0"/>
              <a:t>Excel Format </a:t>
            </a:r>
            <a:r>
              <a:rPr lang="en-US" dirty="0"/>
              <a:t>to </a:t>
            </a:r>
            <a:r>
              <a:rPr lang="en-US" b="1" dirty="0"/>
              <a:t>print</a:t>
            </a:r>
            <a:r>
              <a:rPr lang="en-US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97136" y="839435"/>
            <a:ext cx="10364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ServTraq offers users the ability to print out a </a:t>
            </a:r>
            <a:r>
              <a:rPr lang="en-US" i="1" u="sng" dirty="0" smtClean="0">
                <a:solidFill>
                  <a:srgbClr val="FF0000"/>
                </a:solidFill>
              </a:rPr>
              <a:t>completed</a:t>
            </a:r>
            <a:r>
              <a:rPr lang="en-US" dirty="0" smtClean="0"/>
              <a:t> CSD 43 Form </a:t>
            </a:r>
            <a:r>
              <a:rPr lang="en-US" dirty="0" smtClean="0">
                <a:solidFill>
                  <a:srgbClr val="FF0000"/>
                </a:solidFill>
              </a:rPr>
              <a:t>after </a:t>
            </a:r>
            <a:r>
              <a:rPr lang="en-US" dirty="0" smtClean="0"/>
              <a:t>a payment assistance application has been entered.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416" y="1598825"/>
            <a:ext cx="8025252" cy="4449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9175897" y="1541345"/>
            <a:ext cx="1298771" cy="3033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5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86900"/>
            <a:ext cx="9601200" cy="1485900"/>
          </a:xfrm>
        </p:spPr>
        <p:txBody>
          <a:bodyPr/>
          <a:lstStyle/>
          <a:p>
            <a:pPr algn="ctr"/>
            <a:r>
              <a:rPr lang="en-US" b="1" dirty="0" smtClean="0"/>
              <a:t>Questions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4795" y="1059557"/>
            <a:ext cx="7326086" cy="2296886"/>
          </a:xfrm>
        </p:spPr>
        <p:txBody>
          <a:bodyPr/>
          <a:lstStyle/>
          <a:p>
            <a:pPr algn="just"/>
            <a:r>
              <a:rPr lang="en-US" sz="2800" dirty="0" smtClean="0"/>
              <a:t>Visit our </a:t>
            </a:r>
            <a:r>
              <a:rPr lang="en-US" sz="2800" dirty="0" smtClean="0">
                <a:solidFill>
                  <a:srgbClr val="FF0000"/>
                </a:solidFill>
              </a:rPr>
              <a:t>Solutions</a:t>
            </a:r>
            <a:r>
              <a:rPr lang="en-US" sz="2800" dirty="0" smtClean="0"/>
              <a:t> page</a:t>
            </a:r>
            <a:endParaRPr lang="en-US" sz="2800" dirty="0"/>
          </a:p>
          <a:p>
            <a:r>
              <a:rPr lang="en-US" sz="2800" dirty="0" smtClean="0"/>
              <a:t>Email us at: </a:t>
            </a:r>
            <a:r>
              <a:rPr lang="en-US" sz="2800" dirty="0" smtClean="0">
                <a:solidFill>
                  <a:srgbClr val="C00000"/>
                </a:solidFill>
                <a:hlinkClick r:id="rId2"/>
              </a:rPr>
              <a:t>Support@ServTraq.com</a:t>
            </a:r>
            <a:endParaRPr lang="en-US" sz="2800" dirty="0" smtClean="0">
              <a:solidFill>
                <a:srgbClr val="C00000"/>
              </a:solidFill>
            </a:endParaRPr>
          </a:p>
          <a:p>
            <a:pPr algn="just"/>
            <a:r>
              <a:rPr lang="en-US" sz="2800" dirty="0" smtClean="0"/>
              <a:t>Contact us: (831) 761-1747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8FB8-EE9E-4FF7-AA19-EAE17643645F}" type="slidenum">
              <a:rPr lang="en-US" smtClean="0"/>
              <a:t>32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858" y="2750166"/>
            <a:ext cx="8882742" cy="440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50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1083" y="1125828"/>
            <a:ext cx="9531502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8FB8-EE9E-4FF7-AA19-EAE17643645F}" type="slidenum">
              <a:rPr lang="en-US" smtClean="0"/>
              <a:t>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928119" y="3159586"/>
            <a:ext cx="3584509" cy="2838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08894" y="3443409"/>
            <a:ext cx="3628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C00000"/>
                </a:solidFill>
              </a:rPr>
              <a:t>Only check the box if you receive a </a:t>
            </a:r>
            <a:r>
              <a:rPr lang="en-US" sz="1200" dirty="0" smtClean="0">
                <a:solidFill>
                  <a:srgbClr val="C00000"/>
                </a:solidFill>
              </a:rPr>
              <a:t>“Mailing Address duplicate</a:t>
            </a:r>
            <a:r>
              <a:rPr lang="en-US" sz="1200" dirty="0">
                <a:solidFill>
                  <a:srgbClr val="C00000"/>
                </a:solidFill>
              </a:rPr>
              <a:t>” Message from ServTraq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929034" y="327955"/>
            <a:ext cx="10515600" cy="437308"/>
          </a:xfrm>
        </p:spPr>
        <p:txBody>
          <a:bodyPr>
            <a:noAutofit/>
          </a:bodyPr>
          <a:lstStyle/>
          <a:p>
            <a:pPr algn="ctr"/>
            <a:r>
              <a:rPr lang="en-US" sz="2400" b="1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2:Mailing Address</a:t>
            </a:r>
            <a:endParaRPr lang="en-US" sz="2400" b="1" spc="3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71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8301" y="1050152"/>
            <a:ext cx="10647784" cy="5290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10107218" y="6453386"/>
            <a:ext cx="1596292" cy="404614"/>
          </a:xfrm>
        </p:spPr>
        <p:txBody>
          <a:bodyPr/>
          <a:lstStyle/>
          <a:p>
            <a:fld id="{4AEA8FB8-EE9E-4FF7-AA19-EAE17643645F}" type="slidenum">
              <a:rPr lang="en-US" smtClean="0"/>
              <a:t>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064223" y="3926241"/>
            <a:ext cx="4225211" cy="2838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282193" y="3543687"/>
            <a:ext cx="805184" cy="3825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087377" y="3479965"/>
            <a:ext cx="40769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C00000"/>
                </a:solidFill>
              </a:rPr>
              <a:t>Click the magnifying glass to generate </a:t>
            </a:r>
            <a:r>
              <a:rPr lang="en-US" sz="1100" b="1" dirty="0" smtClean="0">
                <a:solidFill>
                  <a:srgbClr val="C00000"/>
                </a:solidFill>
              </a:rPr>
              <a:t>LIWP</a:t>
            </a:r>
            <a:r>
              <a:rPr lang="en-US" sz="1100" dirty="0" smtClean="0">
                <a:solidFill>
                  <a:srgbClr val="C00000"/>
                </a:solidFill>
              </a:rPr>
              <a:t> leads from HEAP Applications (only applicable for LIWP Agencies).</a:t>
            </a:r>
            <a:endParaRPr lang="en-US" sz="1100" dirty="0">
              <a:solidFill>
                <a:srgbClr val="C00000"/>
              </a:solidFill>
            </a:endParaRPr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>
          <a:xfrm>
            <a:off x="929034" y="327955"/>
            <a:ext cx="10515600" cy="437308"/>
          </a:xfrm>
        </p:spPr>
        <p:txBody>
          <a:bodyPr>
            <a:noAutofit/>
          </a:bodyPr>
          <a:lstStyle/>
          <a:p>
            <a:pPr algn="ctr"/>
            <a:r>
              <a:rPr lang="en-US" sz="2400" b="1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3: POS Address</a:t>
            </a:r>
            <a:endParaRPr lang="en-US" sz="2400" b="1" spc="3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06851" y="2019920"/>
            <a:ext cx="3828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Check the box to copy over the Mailing Address entered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84385" y="4405897"/>
            <a:ext cx="3628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C00000"/>
                </a:solidFill>
              </a:rPr>
              <a:t>Only check the box if you receive a “POS duplicate” Message from ServTraq</a:t>
            </a:r>
            <a:endParaRPr lang="en-US" sz="1200" dirty="0">
              <a:solidFill>
                <a:srgbClr val="C00000"/>
              </a:solidFill>
            </a:endParaRPr>
          </a:p>
        </p:txBody>
      </p:sp>
      <p:cxnSp>
        <p:nvCxnSpPr>
          <p:cNvPr id="9" name="Elbow Connector 8"/>
          <p:cNvCxnSpPr/>
          <p:nvPr/>
        </p:nvCxnSpPr>
        <p:spPr>
          <a:xfrm rot="5400000">
            <a:off x="4717397" y="4233542"/>
            <a:ext cx="613815" cy="79839"/>
          </a:xfrm>
          <a:prstGeom prst="bentConnector4">
            <a:avLst>
              <a:gd name="adj1" fmla="val -1907"/>
              <a:gd name="adj2" fmla="val 525151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41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6066" y="1268963"/>
            <a:ext cx="9863722" cy="5516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8FB8-EE9E-4FF7-AA19-EAE17643645F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20678" y="2436950"/>
            <a:ext cx="4198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See Attachment 1 for more information on Individual Entry</a:t>
            </a:r>
            <a:endParaRPr lang="en-US" sz="1600" dirty="0" smtClean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45768" y="2525870"/>
            <a:ext cx="2844282" cy="4972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929034" y="327955"/>
            <a:ext cx="10515600" cy="437308"/>
          </a:xfrm>
        </p:spPr>
        <p:txBody>
          <a:bodyPr>
            <a:noAutofit/>
          </a:bodyPr>
          <a:lstStyle/>
          <a:p>
            <a:pPr algn="ctr"/>
            <a:r>
              <a:rPr lang="en-US" sz="2400" b="1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4:Household Breakdown</a:t>
            </a:r>
            <a:br>
              <a:rPr lang="en-US" sz="2400" b="1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Entry</a:t>
            </a:r>
            <a:endParaRPr lang="en-US" sz="2000" b="1" spc="3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46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2941" b="6091"/>
          <a:stretch/>
        </p:blipFill>
        <p:spPr>
          <a:xfrm>
            <a:off x="670795" y="1510564"/>
            <a:ext cx="6875975" cy="4683280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8FB8-EE9E-4FF7-AA19-EAE17643645F}" type="slidenum">
              <a:rPr lang="en-US" smtClean="0"/>
              <a:t>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728437" y="2189176"/>
            <a:ext cx="41658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See Attachment 1 for more information on Individual </a:t>
            </a:r>
            <a:r>
              <a:rPr lang="en-US" sz="1600" dirty="0" smtClean="0"/>
              <a:t>Entry. To minimize Individual Household member entry, use the </a:t>
            </a:r>
            <a:r>
              <a:rPr lang="en-US" sz="1600" b="1" dirty="0" smtClean="0"/>
              <a:t>Import HH Member</a:t>
            </a:r>
            <a:r>
              <a:rPr lang="en-US" sz="1600" dirty="0" smtClean="0"/>
              <a:t> feature to </a:t>
            </a:r>
            <a:r>
              <a:rPr lang="en-US" sz="1600" dirty="0" smtClean="0"/>
              <a:t>copy </a:t>
            </a:r>
            <a:r>
              <a:rPr lang="en-US" sz="1600" dirty="0" smtClean="0"/>
              <a:t>over household member entries from the most recent Payment Assistance Application in ServTraq</a:t>
            </a:r>
          </a:p>
        </p:txBody>
      </p:sp>
      <p:sp>
        <p:nvSpPr>
          <p:cNvPr id="9" name="Rectangle 8"/>
          <p:cNvSpPr/>
          <p:nvPr/>
        </p:nvSpPr>
        <p:spPr>
          <a:xfrm>
            <a:off x="2500297" y="2445332"/>
            <a:ext cx="1928445" cy="3489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00297" y="3784457"/>
            <a:ext cx="2367268" cy="2755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929034" y="327955"/>
            <a:ext cx="10515600" cy="437308"/>
          </a:xfrm>
        </p:spPr>
        <p:txBody>
          <a:bodyPr>
            <a:noAutofit/>
          </a:bodyPr>
          <a:lstStyle/>
          <a:p>
            <a:pPr algn="ctr"/>
            <a:r>
              <a:rPr lang="en-US" sz="2400" b="1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4:Household Breakdown</a:t>
            </a:r>
            <a:br>
              <a:rPr lang="en-US" sz="2400" b="1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 Entry</a:t>
            </a:r>
            <a:endParaRPr lang="en-US" sz="2000" b="1" spc="3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67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3192"/>
          <a:stretch/>
        </p:blipFill>
        <p:spPr>
          <a:xfrm>
            <a:off x="842946" y="1128767"/>
            <a:ext cx="6256422" cy="5635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215018" y="2458483"/>
            <a:ext cx="48831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Add, Edit or Delete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household member entries as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necessary.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Note: The household members added in this step will appear later in the </a:t>
            </a:r>
            <a:r>
              <a:rPr lang="en-US" b="1" i="1" dirty="0" smtClean="0">
                <a:solidFill>
                  <a:srgbClr val="FF0000"/>
                </a:solidFill>
              </a:rPr>
              <a:t>Income Breakdown section</a:t>
            </a:r>
            <a:r>
              <a:rPr lang="en-US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8FB8-EE9E-4FF7-AA19-EAE17643645F}" type="slidenum">
              <a:rPr lang="en-US" smtClean="0"/>
              <a:t>8</a:t>
            </a:fld>
            <a:endParaRPr lang="en-US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929034" y="327955"/>
            <a:ext cx="10515600" cy="437308"/>
          </a:xfrm>
        </p:spPr>
        <p:txBody>
          <a:bodyPr>
            <a:noAutofit/>
          </a:bodyPr>
          <a:lstStyle/>
          <a:p>
            <a:pPr algn="ctr"/>
            <a:r>
              <a:rPr lang="en-US" sz="2400" b="1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4:Household Breakdown</a:t>
            </a:r>
            <a:br>
              <a:rPr lang="en-US" sz="2400" b="1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 Entry</a:t>
            </a:r>
            <a:endParaRPr lang="en-US" sz="2000" b="1" spc="3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4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200"/>
          <a:stretch/>
        </p:blipFill>
        <p:spPr>
          <a:xfrm>
            <a:off x="929034" y="1257992"/>
            <a:ext cx="6206277" cy="5368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135311" y="2007467"/>
            <a:ext cx="48719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If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your agency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does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not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collect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certain information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default required values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</a:t>
            </a:r>
            <a:r>
              <a:rPr lang="en-US" sz="1600" i="1" dirty="0">
                <a:solidFill>
                  <a:srgbClr val="FF0000"/>
                </a:solidFill>
              </a:rPr>
              <a:t>“Other”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when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possible. For any other field just make a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selection from the options available.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This information is </a:t>
            </a:r>
            <a:r>
              <a:rPr lang="en-US" sz="16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not transferred to CSD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and is only collected for </a:t>
            </a:r>
            <a:r>
              <a:rPr lang="en-US" sz="1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CSBG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Reporting. 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8FB8-EE9E-4FF7-AA19-EAE17643645F}" type="slidenum">
              <a:rPr lang="en-US" smtClean="0"/>
              <a:t>9</a:t>
            </a:fld>
            <a:endParaRPr lang="en-US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929034" y="327955"/>
            <a:ext cx="10515600" cy="437308"/>
          </a:xfrm>
        </p:spPr>
        <p:txBody>
          <a:bodyPr>
            <a:noAutofit/>
          </a:bodyPr>
          <a:lstStyle/>
          <a:p>
            <a:pPr algn="ctr"/>
            <a:r>
              <a:rPr lang="en-US" sz="2400" b="1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4:Household Breakdown</a:t>
            </a:r>
            <a:br>
              <a:rPr lang="en-US" sz="2400" b="1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 Entry</a:t>
            </a:r>
            <a:endParaRPr lang="en-US" sz="2000" b="1" spc="3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60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2420</TotalTime>
  <Words>1222</Words>
  <Application>Microsoft Office PowerPoint</Application>
  <PresentationFormat>Widescreen</PresentationFormat>
  <Paragraphs>150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Franklin Gothic Book</vt:lpstr>
      <vt:lpstr>Palatino Linotype</vt:lpstr>
      <vt:lpstr>Segoe UI Light</vt:lpstr>
      <vt:lpstr>Wingdings</vt:lpstr>
      <vt:lpstr>Crop</vt:lpstr>
      <vt:lpstr>PowerPoint Presentation</vt:lpstr>
      <vt:lpstr>HEAP Application Wizard Entry</vt:lpstr>
      <vt:lpstr>PowerPoint Presentation</vt:lpstr>
      <vt:lpstr>Step 2:Mailing Address</vt:lpstr>
      <vt:lpstr>Step 3: POS Address</vt:lpstr>
      <vt:lpstr>Step 4:Household Breakdown Summary Entry</vt:lpstr>
      <vt:lpstr>Step 4:Household Breakdown Individual Entry</vt:lpstr>
      <vt:lpstr>Step 4:Household Breakdown Individual Entry</vt:lpstr>
      <vt:lpstr>Step 4:Household Breakdown Individual Entry</vt:lpstr>
      <vt:lpstr>Step 5: Energy Costs- Electricity</vt:lpstr>
      <vt:lpstr>Step 5: Energy Costs- Natural Gas</vt:lpstr>
      <vt:lpstr>Step 5: Energy Costs- WPO</vt:lpstr>
      <vt:lpstr>Step 6: Household Income Summary Entry</vt:lpstr>
      <vt:lpstr>Step 6: Household Income Individual Entry</vt:lpstr>
      <vt:lpstr>Step 6: Household Income Individual Entry</vt:lpstr>
      <vt:lpstr>Step 7:Program/Payment</vt:lpstr>
      <vt:lpstr>Saved Application</vt:lpstr>
      <vt:lpstr>Additional Energy Accounts</vt:lpstr>
      <vt:lpstr>Payment Assistance Related Sections </vt:lpstr>
      <vt:lpstr>Referrals</vt:lpstr>
      <vt:lpstr>Rejections </vt:lpstr>
      <vt:lpstr>Notes</vt:lpstr>
      <vt:lpstr>Commitments</vt:lpstr>
      <vt:lpstr>Commitment Report</vt:lpstr>
      <vt:lpstr>Recertification</vt:lpstr>
      <vt:lpstr>Files</vt:lpstr>
      <vt:lpstr>PowerPoint Presentation</vt:lpstr>
      <vt:lpstr>WPO Payment Request </vt:lpstr>
      <vt:lpstr>WPO Payment Request </vt:lpstr>
      <vt:lpstr>WPO Payment Request </vt:lpstr>
      <vt:lpstr>CSD 43 Form</vt:lpstr>
      <vt:lpstr>Questions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Garcia</dc:creator>
  <cp:lastModifiedBy>Julie Garcia</cp:lastModifiedBy>
  <cp:revision>180</cp:revision>
  <dcterms:created xsi:type="dcterms:W3CDTF">2016-01-13T19:18:53Z</dcterms:created>
  <dcterms:modified xsi:type="dcterms:W3CDTF">2018-03-19T21:04:21Z</dcterms:modified>
</cp:coreProperties>
</file>